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5"/>
  </p:notesMasterIdLst>
  <p:sldIdLst>
    <p:sldId id="256" r:id="rId2"/>
    <p:sldId id="288" r:id="rId3"/>
    <p:sldId id="289" r:id="rId4"/>
    <p:sldId id="258" r:id="rId5"/>
    <p:sldId id="259" r:id="rId6"/>
    <p:sldId id="261" r:id="rId7"/>
    <p:sldId id="268" r:id="rId8"/>
    <p:sldId id="269" r:id="rId9"/>
    <p:sldId id="292" r:id="rId10"/>
    <p:sldId id="263" r:id="rId11"/>
    <p:sldId id="286" r:id="rId12"/>
    <p:sldId id="273" r:id="rId13"/>
    <p:sldId id="272" r:id="rId14"/>
    <p:sldId id="271" r:id="rId15"/>
    <p:sldId id="262" r:id="rId16"/>
    <p:sldId id="275" r:id="rId17"/>
    <p:sldId id="294" r:id="rId18"/>
    <p:sldId id="277" r:id="rId19"/>
    <p:sldId id="278" r:id="rId20"/>
    <p:sldId id="264" r:id="rId21"/>
    <p:sldId id="279" r:id="rId22"/>
    <p:sldId id="266" r:id="rId23"/>
    <p:sldId id="282" r:id="rId24"/>
    <p:sldId id="281" r:id="rId25"/>
    <p:sldId id="280" r:id="rId26"/>
    <p:sldId id="296" r:id="rId27"/>
    <p:sldId id="285" r:id="rId28"/>
    <p:sldId id="283" r:id="rId29"/>
    <p:sldId id="295" r:id="rId30"/>
    <p:sldId id="265" r:id="rId31"/>
    <p:sldId id="267" r:id="rId32"/>
    <p:sldId id="293" r:id="rId33"/>
    <p:sldId id="291" r:id="rId34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7BA751-9FDF-48C9-9A9F-6BBF8FA4BDF9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BB34D-676F-4BCC-A831-06BB58081D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149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BB34D-676F-4BCC-A831-06BB58081D67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629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116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150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735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43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213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10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283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27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759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600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861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8A275-E7EC-4B68-938F-C42C9EF77FD5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7348A-4D8E-4827-81A2-19CB987253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997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2060848"/>
            <a:ext cx="6622504" cy="237626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Формирование нравственно-патриотических представлений у детей младшего дошкольного возраста через ознакомление с животными родного края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4437112"/>
            <a:ext cx="4960640" cy="753120"/>
          </a:xfrm>
        </p:spPr>
        <p:txBody>
          <a:bodyPr>
            <a:noAutofit/>
          </a:bodyPr>
          <a:lstStyle/>
          <a:p>
            <a:pPr algn="r"/>
            <a:endPara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 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Марютина А.С. </a:t>
            </a:r>
          </a:p>
          <a:p>
            <a:endPara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Новоаннинский 2018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8" y="404664"/>
            <a:ext cx="7056784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b="1" dirty="0">
                <a:latin typeface="Times New Roman"/>
                <a:ea typeface="Calibri"/>
                <a:cs typeface="Times New Roman"/>
              </a:rPr>
              <a:t>МУНИЦИПАЛЬНОЕ КАЗЕННОЕ ДОШКОЛЬНОЕ ОБРАЗОВАТЕЛЬНОЕ УЧРЕЖДЕНИЕ</a:t>
            </a:r>
            <a:br>
              <a:rPr lang="ru-RU" sz="1400" b="1" dirty="0">
                <a:latin typeface="Times New Roman"/>
                <a:ea typeface="Calibri"/>
                <a:cs typeface="Times New Roman"/>
              </a:rPr>
            </a:br>
            <a:r>
              <a:rPr lang="ru-RU" sz="1400" b="1" dirty="0">
                <a:latin typeface="Times New Roman"/>
                <a:ea typeface="Calibri"/>
                <a:cs typeface="Times New Roman"/>
              </a:rPr>
              <a:t>НОВОАННИНСКИЙ ДЕТСКИЙ САД №5 </a:t>
            </a:r>
            <a:endParaRPr lang="ru-RU" sz="1400" b="1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b="1" dirty="0" smtClean="0">
                <a:latin typeface="Times New Roman"/>
                <a:ea typeface="Calibri"/>
                <a:cs typeface="Times New Roman"/>
              </a:rPr>
              <a:t>НОВОАННИНСКОГО </a:t>
            </a:r>
            <a:r>
              <a:rPr lang="ru-RU" sz="1400" b="1" dirty="0">
                <a:latin typeface="Times New Roman"/>
                <a:ea typeface="Calibri"/>
                <a:cs typeface="Times New Roman"/>
              </a:rPr>
              <a:t>МУНИЦИПАЛЬНОГО РАЙОНА </a:t>
            </a:r>
            <a:endParaRPr lang="ru-RU" sz="1400" b="1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b="1" dirty="0" smtClean="0">
                <a:latin typeface="Times New Roman"/>
                <a:ea typeface="Calibri"/>
                <a:cs typeface="Times New Roman"/>
              </a:rPr>
              <a:t>ВОЛГОГРАДСКОЙ ОБЛАСТИ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77617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29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43729" y="62068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2005684"/>
            <a:ext cx="56886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. </a:t>
            </a:r>
          </a:p>
          <a:p>
            <a:r>
              <a:rPr lang="ru-RU" sz="1600" dirty="0"/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27784" y="1859340"/>
            <a:ext cx="57606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Monotype Corsiva" panose="03010101010201010101" pitchFamily="66" charset="0"/>
              </a:rPr>
              <a:t>Человек был и всегда остается сыном природы, и то, что роднит его с природой, должно использоваться для его приобщения к богатствам духовной культуры. Мир, окружающий ребенка, - это, прежде всего мир природы с безграничными богатствами явлений, с неисчерпаемой красотой. Здесь, в природе, вечный источник детского разума.</a:t>
            </a:r>
          </a:p>
          <a:p>
            <a:pPr algn="r"/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Monotype Corsiva" panose="03010101010201010101" pitchFamily="66" charset="0"/>
              </a:rPr>
              <a:t>В. А Сухомлинский</a:t>
            </a:r>
            <a:endParaRPr lang="ru-RU" sz="2400" b="1" i="0" dirty="0">
              <a:solidFill>
                <a:schemeClr val="accent3">
                  <a:lumMod val="50000"/>
                </a:schemeClr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053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367" y="10629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63302" y="620687"/>
            <a:ext cx="49455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/>
              <a:t>Актуальность реализации проекта</a:t>
            </a:r>
            <a:r>
              <a:rPr lang="ru-RU" dirty="0"/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2005684"/>
            <a:ext cx="56886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 </a:t>
            </a:r>
          </a:p>
          <a:p>
            <a:r>
              <a:rPr lang="ru-RU" sz="1600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1268760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1196752"/>
            <a:ext cx="5976664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Одной из основных задач воспитания дошкольников, стоящих на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современном этапе перед воспитателем, является воспитание у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детей любви и уважения к Родине, родному краю, чувства гордости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свою страну. Представление о Родине начинается у детей с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картинки, песни, окружающей его природы, животных родного края.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Любое животное, будь даже аквариумная рыбка или маленькая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мышка, украшает нашу жизнь, делают её насыщеннее и духовно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богаче. Ученые доказывают, что в результате общения с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животными человек становится не только добрее, но и здоровее.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может быть человеком Человек без внимательного, нежного и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трепетного отношения к животным. Чуткость, любовь к животным,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 всему живому нужно воспитывать с детства, собственным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примером. Можно задуматься, может ли человек, который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выбрасывает на улицу котенка, щенка или другое живое существо,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быть настоящим другом, хорошим родителем, искренне любящим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вас человеком? Ребёнок будет расти любящим и ответственным,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только если мы вместе учится бережному отношению к животным</a:t>
            </a:r>
            <a:endParaRPr lang="ru-RU" sz="1600" i="0" dirty="0">
              <a:solidFill>
                <a:srgbClr val="000000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4823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" y="0"/>
            <a:ext cx="10352825" cy="6858000"/>
            <a:chOff x="1" y="0"/>
            <a:chExt cx="10352825" cy="68580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9144000" cy="685800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2555775" y="908720"/>
              <a:ext cx="588735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ru-RU" dirty="0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2545484" y="1628800"/>
              <a:ext cx="5774191" cy="12618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b="1" dirty="0" smtClean="0"/>
                <a:t>       </a:t>
              </a:r>
              <a:r>
                <a:rPr lang="ru-RU" sz="2000" b="1" dirty="0" smtClean="0"/>
                <a:t>Тип </a:t>
              </a:r>
              <a:r>
                <a:rPr lang="ru-RU" sz="2000" b="1" dirty="0"/>
                <a:t>проекта: </a:t>
              </a:r>
              <a:r>
                <a:rPr lang="ru-RU" dirty="0"/>
                <a:t>творческий, </a:t>
              </a:r>
              <a:r>
                <a:rPr lang="ru-RU" dirty="0" smtClean="0"/>
                <a:t>познавательно</a:t>
              </a:r>
              <a:r>
                <a:rPr lang="en-US" dirty="0" smtClean="0"/>
                <a:t> </a:t>
              </a:r>
              <a:r>
                <a:rPr lang="ru-RU" dirty="0" smtClean="0"/>
                <a:t>исследовательский</a:t>
              </a:r>
            </a:p>
            <a:p>
              <a:r>
                <a:rPr lang="ru-RU" dirty="0"/>
                <a:t> </a:t>
              </a:r>
              <a:r>
                <a:rPr lang="en-US" dirty="0" smtClean="0"/>
                <a:t>       </a:t>
              </a:r>
              <a:r>
                <a:rPr lang="ru-RU" sz="2000" b="1" dirty="0" smtClean="0"/>
                <a:t>Вид </a:t>
              </a:r>
              <a:r>
                <a:rPr lang="ru-RU" sz="2000" b="1" dirty="0"/>
                <a:t>проекта:</a:t>
              </a:r>
              <a:r>
                <a:rPr lang="ru-RU" dirty="0"/>
                <a:t> групповой</a:t>
              </a:r>
              <a:r>
                <a:rPr lang="ru-RU" dirty="0" smtClean="0"/>
                <a:t>, краткосрочный. </a:t>
              </a:r>
              <a:endParaRPr lang="ru-RU" dirty="0"/>
            </a:p>
            <a:p>
              <a:r>
                <a:rPr lang="ru-RU" dirty="0"/>
                <a:t> </a:t>
              </a: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987824" y="2623754"/>
              <a:ext cx="5204907" cy="32316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dirty="0" smtClean="0"/>
                <a:t>Планируемые результаты: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altLang="ru-RU" dirty="0">
                  <a:latin typeface="Times New Roman" pitchFamily="18" charset="0"/>
                  <a:cs typeface="Times New Roman" pitchFamily="18" charset="0"/>
                </a:rPr>
                <a:t>о</a:t>
              </a:r>
              <a:r>
                <a:rPr lang="ru-RU" altLang="ru-RU" dirty="0" smtClean="0">
                  <a:latin typeface="Times New Roman" pitchFamily="18" charset="0"/>
                  <a:cs typeface="Times New Roman" pitchFamily="18" charset="0"/>
                </a:rPr>
                <a:t>сознание </a:t>
              </a:r>
              <a:r>
                <a:rPr lang="ru-RU" altLang="ru-RU" dirty="0">
                  <a:latin typeface="Times New Roman" pitchFamily="18" charset="0"/>
                  <a:cs typeface="Times New Roman" pitchFamily="18" charset="0"/>
                </a:rPr>
                <a:t>детей того, что мы живем в уникальном, богатом </a:t>
              </a:r>
              <a:r>
                <a:rPr lang="ru-RU" altLang="ru-RU" dirty="0" smtClean="0">
                  <a:latin typeface="Times New Roman" pitchFamily="18" charset="0"/>
                  <a:cs typeface="Times New Roman" pitchFamily="18" charset="0"/>
                </a:rPr>
                <a:t>крае;</a:t>
              </a:r>
              <a:endParaRPr lang="ru-RU" altLang="ru-RU" dirty="0">
                <a:latin typeface="Times New Roman" pitchFamily="18" charset="0"/>
                <a:cs typeface="Times New Roman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altLang="ru-RU" dirty="0" smtClean="0">
                  <a:latin typeface="Times New Roman" pitchFamily="18" charset="0"/>
                  <a:cs typeface="Times New Roman" pitchFamily="18" charset="0"/>
                </a:rPr>
                <a:t>уважение </a:t>
              </a:r>
              <a:r>
                <a:rPr lang="ru-RU" altLang="ru-RU" dirty="0">
                  <a:latin typeface="Times New Roman" pitchFamily="18" charset="0"/>
                  <a:cs typeface="Times New Roman" pitchFamily="18" charset="0"/>
                </a:rPr>
                <a:t>ко всему живому, заботу о нём, способность предвидеть последствия своего поведения в природной </a:t>
              </a:r>
              <a:r>
                <a:rPr lang="ru-RU" altLang="ru-RU" dirty="0" smtClean="0">
                  <a:latin typeface="Times New Roman" pitchFamily="18" charset="0"/>
                  <a:cs typeface="Times New Roman" pitchFamily="18" charset="0"/>
                </a:rPr>
                <a:t>среде;</a:t>
              </a:r>
              <a:endParaRPr lang="ru-RU" altLang="ru-RU" dirty="0">
                <a:latin typeface="Times New Roman" pitchFamily="18" charset="0"/>
                <a:cs typeface="Times New Roman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altLang="ru-RU" dirty="0">
                  <a:latin typeface="Times New Roman" pitchFamily="18" charset="0"/>
                  <a:cs typeface="Times New Roman" pitchFamily="18" charset="0"/>
                </a:rPr>
                <a:t>обогащение знаний детей о животном мире родного края и любви к родине.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ru-RU" dirty="0" smtClean="0"/>
            </a:p>
            <a:p>
              <a:r>
                <a:rPr lang="ru-RU" sz="2000" b="1" dirty="0" smtClean="0"/>
                <a:t> Участники проекта: воспитатели, дети, родители</a:t>
              </a:r>
              <a:endParaRPr lang="ru-RU" dirty="0" smtClean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3419872" y="5158682"/>
              <a:ext cx="296273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smtClean="0"/>
                <a:t>.</a:t>
              </a:r>
              <a:endParaRPr lang="ru-RU" dirty="0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412381" y="4512351"/>
              <a:ext cx="794044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ru-RU" dirty="0"/>
            </a:p>
            <a:p>
              <a:r>
                <a:rPr lang="ru-RU" dirty="0"/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2678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3719" y="0"/>
            <a:ext cx="9143999" cy="6858000"/>
            <a:chOff x="0" y="0"/>
            <a:chExt cx="9143999" cy="685800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3999" cy="685800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2934105" y="764704"/>
              <a:ext cx="5598334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Цель: </a:t>
              </a:r>
              <a:r>
                <a: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формирование осознанно-правильного отношения к природе, чувство сопереживания ко всему живому.</a:t>
              </a:r>
            </a:p>
            <a:p>
              <a:endPara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ru-R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Задачи:</a:t>
              </a:r>
              <a:endParaRPr lang="ru-R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ru-RU" alt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ru-RU" altLang="ru-RU" sz="2400" dirty="0" smtClean="0">
                  <a:latin typeface="Times New Roman" pitchFamily="18" charset="0"/>
                  <a:cs typeface="Times New Roman" pitchFamily="18" charset="0"/>
                </a:rPr>
                <a:t>обогащать </a:t>
              </a:r>
              <a: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  <a:t>представление о родном крае;</a:t>
              </a:r>
              <a:b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</a:br>
              <a: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  <a:t>- расширять знания детей о животном мире родного края; </a:t>
              </a:r>
              <a:b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</a:br>
              <a: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  <a:t>- формировать бережное и заботливое отношение к</a:t>
              </a:r>
              <a:r>
                <a:rPr lang="ru-RU" altLang="ru-RU" sz="2400" dirty="0" smtClean="0">
                  <a:latin typeface="Times New Roman" pitchFamily="18" charset="0"/>
                  <a:cs typeface="Times New Roman" pitchFamily="18" charset="0"/>
                </a:rPr>
                <a:t> животным</a:t>
              </a:r>
              <a: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  <a:t>;</a:t>
              </a:r>
              <a:b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</a:br>
              <a:r>
                <a:rPr lang="ru-RU" altLang="ru-RU" sz="2400" dirty="0">
                  <a:latin typeface="Times New Roman" pitchFamily="18" charset="0"/>
                  <a:cs typeface="Times New Roman" pitchFamily="18" charset="0"/>
                </a:rPr>
                <a:t>-воспитывать гордость за свой родной край. </a:t>
              </a:r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70049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2915816" y="908720"/>
              <a:ext cx="5708492" cy="51090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dirty="0"/>
                <a:t>Подготовка к проведению проекта:</a:t>
              </a:r>
            </a:p>
            <a:p>
              <a:r>
                <a:rPr lang="ru-RU" dirty="0"/>
                <a:t> </a:t>
              </a:r>
            </a:p>
            <a:p>
              <a:r>
                <a:rPr lang="ru-RU" dirty="0"/>
                <a:t>1. Довести до сведения родителей и детей проблему.</a:t>
              </a:r>
            </a:p>
            <a:p>
              <a:r>
                <a:rPr lang="ru-RU" dirty="0"/>
                <a:t> </a:t>
              </a:r>
            </a:p>
            <a:p>
              <a:r>
                <a:rPr lang="ru-RU" dirty="0"/>
                <a:t>2. Подобрать методическую литературу по теме.</a:t>
              </a:r>
            </a:p>
            <a:p>
              <a:r>
                <a:rPr lang="ru-RU" dirty="0"/>
                <a:t> </a:t>
              </a:r>
            </a:p>
            <a:p>
              <a:r>
                <a:rPr lang="ru-RU" dirty="0"/>
                <a:t>3. Подобрать художественную литературу по теме.</a:t>
              </a:r>
            </a:p>
            <a:p>
              <a:r>
                <a:rPr lang="ru-RU" dirty="0"/>
                <a:t> </a:t>
              </a:r>
            </a:p>
            <a:p>
              <a:r>
                <a:rPr lang="ru-RU" dirty="0"/>
                <a:t>4. Подобрать дидактический материал, наглядные пособия (альбомы для рассматривания, картины, настольные игры)</a:t>
              </a:r>
            </a:p>
            <a:p>
              <a:r>
                <a:rPr lang="ru-RU" dirty="0"/>
                <a:t> </a:t>
              </a:r>
            </a:p>
            <a:p>
              <a:r>
                <a:rPr lang="ru-RU" dirty="0"/>
                <a:t>5. Подобрать материал для игровой деятельности.</a:t>
              </a:r>
            </a:p>
            <a:p>
              <a:r>
                <a:rPr lang="ru-RU" dirty="0"/>
                <a:t> </a:t>
              </a:r>
            </a:p>
            <a:p>
              <a:r>
                <a:rPr lang="ru-RU" dirty="0"/>
                <a:t>6. Подобрать материал для творческой и продуктивной деятельности.</a:t>
              </a:r>
            </a:p>
            <a:p>
              <a:r>
                <a:rPr lang="ru-RU" dirty="0"/>
                <a:t> </a:t>
              </a:r>
            </a:p>
            <a:p>
              <a:r>
                <a:rPr lang="ru-RU" dirty="0"/>
                <a:t>7. Составить перспективный план.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97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556714"/>
              </p:ext>
            </p:extLst>
          </p:nvPr>
        </p:nvGraphicFramePr>
        <p:xfrm>
          <a:off x="3203848" y="1196752"/>
          <a:ext cx="4320480" cy="4896544"/>
        </p:xfrm>
        <a:graphic>
          <a:graphicData uri="http://schemas.openxmlformats.org/drawingml/2006/table">
            <a:tbl>
              <a:tblPr firstRow="1" firstCol="1" bandRow="1"/>
              <a:tblGrid>
                <a:gridCol w="43204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965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sng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Познавательное</a:t>
                      </a:r>
                      <a:r>
                        <a:rPr lang="ru-RU" sz="2000" b="1" u="sng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развитие</a:t>
                      </a:r>
                      <a:endParaRPr lang="ru-RU" sz="2000" b="1" u="sng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Наблюдения 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за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животными  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 улице: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как выглядит,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где живёт,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что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ест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Просмотр презентации «Домашние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животные и их детеныши»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Интегрированная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НОД «Животные – герои войны»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Работа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с интеллект картой по теме: «Животные».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Д/игры: «Чей домик?», «Чей малыш?», «Угадай и назови».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Беседы: «Почтовые голуби», « Животные – наши друзья».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9585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Рисунок 4" descr="P21905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1905" y="620688"/>
            <a:ext cx="4326320" cy="2808312"/>
          </a:xfrm>
          <a:prstGeom prst="rect">
            <a:avLst/>
          </a:prstGeom>
        </p:spPr>
      </p:pic>
      <p:pic>
        <p:nvPicPr>
          <p:cNvPr id="6" name="Рисунок 5" descr="PC1203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5" y="3320990"/>
            <a:ext cx="3528392" cy="264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96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Рисунок 6" descr="P21605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3" y="836713"/>
            <a:ext cx="3264361" cy="2448271"/>
          </a:xfrm>
          <a:prstGeom prst="rect">
            <a:avLst/>
          </a:prstGeom>
        </p:spPr>
      </p:pic>
      <p:pic>
        <p:nvPicPr>
          <p:cNvPr id="8" name="Рисунок 7" descr="P21605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284984"/>
            <a:ext cx="3504390" cy="262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96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1" y="0"/>
            <a:ext cx="9081116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789471"/>
              </p:ext>
            </p:extLst>
          </p:nvPr>
        </p:nvGraphicFramePr>
        <p:xfrm>
          <a:off x="2051720" y="1296787"/>
          <a:ext cx="5832648" cy="5832688"/>
        </p:xfrm>
        <a:graphic>
          <a:graphicData uri="http://schemas.openxmlformats.org/drawingml/2006/table">
            <a:tbl>
              <a:tblPr firstRow="1" firstCol="1" bandRow="1"/>
              <a:tblGrid>
                <a:gridCol w="5832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832688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Рассматривание картин «Кошка с котятами», «Собака со щенками», «На ферме», «В Конюшне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»; «У бабушки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в деревне»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Рассматривание фотографий, иллюстраций, картинок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животных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родного края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Беседа о внешнем виде, образе жизни, питании, проживании, уходе за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животными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Д/игры: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«Кто как кричит», «Звукоподражание животным».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Рассказывание по сюжетным картинкам.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Составление рассказа «Как мы птичек кормили».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Игры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с песком «Найди животное».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Словесные игры: «Чей хвост? Чья голова?», «Посчитай детёнышей», «У кого кто?», «Назови ласково», «Составляем загадки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Пальчиковые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игры: «Поросята» , «Рыбки»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707904" y="1096732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Речевое развитие</a:t>
            </a:r>
            <a:endParaRPr lang="ru-RU" sz="2000" b="1" u="sng" dirty="0"/>
          </a:p>
        </p:txBody>
      </p:sp>
    </p:spTree>
    <p:extLst>
      <p:ext uri="{BB962C8B-B14F-4D97-AF65-F5344CB8AC3E}">
        <p14:creationId xmlns:p14="http://schemas.microsoft.com/office/powerpoint/2010/main" val="3011200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1" y="0"/>
            <a:ext cx="9081116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Рисунок 4" descr="PC1202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4896544" cy="3595364"/>
          </a:xfrm>
          <a:prstGeom prst="rect">
            <a:avLst/>
          </a:prstGeom>
        </p:spPr>
      </p:pic>
      <p:pic>
        <p:nvPicPr>
          <p:cNvPr id="6" name="Рисунок 5" descr="PC1202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50292" y="3501007"/>
            <a:ext cx="4638132" cy="326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168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1" y="0"/>
            <a:ext cx="9081116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Рисунок 5" descr="P51705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04305"/>
            <a:ext cx="4545099" cy="3408825"/>
          </a:xfrm>
          <a:prstGeom prst="rect">
            <a:avLst/>
          </a:prstGeom>
        </p:spPr>
      </p:pic>
      <p:pic>
        <p:nvPicPr>
          <p:cNvPr id="7" name="Рисунок 6" descr="P51705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6402" y="3356992"/>
            <a:ext cx="531557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07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1" y="0"/>
            <a:ext cx="9081116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Рисунок 6" descr="P51705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87392"/>
            <a:ext cx="8280921" cy="602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047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Рисунок 5" descr="IMG_20161202_1117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659" y="476672"/>
            <a:ext cx="4624080" cy="5544616"/>
          </a:xfrm>
          <a:prstGeom prst="rect">
            <a:avLst/>
          </a:prstGeom>
        </p:spPr>
      </p:pic>
      <p:pic>
        <p:nvPicPr>
          <p:cNvPr id="7" name="Рисунок 6" descr="IMG_20180517_0832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31584" y="1484784"/>
            <a:ext cx="4275117" cy="413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135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4572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/>
              <a:t>Выполнение проекта:</a:t>
            </a:r>
          </a:p>
          <a:p>
            <a:r>
              <a:rPr lang="ru-RU" dirty="0"/>
              <a:t> 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874888"/>
              </p:ext>
            </p:extLst>
          </p:nvPr>
        </p:nvGraphicFramePr>
        <p:xfrm>
          <a:off x="2843808" y="980728"/>
          <a:ext cx="5616624" cy="5429636"/>
        </p:xfrm>
        <a:graphic>
          <a:graphicData uri="http://schemas.openxmlformats.org/drawingml/2006/table">
            <a:tbl>
              <a:tblPr firstRow="1" firstCol="1" bandRow="1"/>
              <a:tblGrid>
                <a:gridCol w="56166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4296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Дидактические игры: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«Назови животное», «Назови детёныша»,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«Кто и где живёт?», «Кто лишний?», «Кого не стало?», «Кто чем питается?», «Кто как кричит?»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«Найди детёныша», «Чей малыш?», «Собери семейку»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Настольные игры: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«Разрезные картинки», кубики, лото, домино, вкладыши, «Чей дом?», «Логический поезд», «Наведи порядок», «Найди пару».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Сюжетно-ролевые игры: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«Семья»: сюжет: «У нас появился котёнок», «На прогулке с собачкой», «Чем покормить козлят?»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«Зоопарк»: сюжет: «Ухаживаем за животными».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«На ферме»: сюжет: «Кто живёт на ферме?»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Конструкторские игры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«Будка для собаки», «Ферма».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707904" y="572579"/>
            <a:ext cx="4902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Социально-коммуникативное развитие</a:t>
            </a:r>
            <a:endParaRPr lang="ru-RU" sz="2400" b="1" u="sng" dirty="0"/>
          </a:p>
        </p:txBody>
      </p:sp>
    </p:spTree>
    <p:extLst>
      <p:ext uri="{BB962C8B-B14F-4D97-AF65-F5344CB8AC3E}">
        <p14:creationId xmlns:p14="http://schemas.microsoft.com/office/powerpoint/2010/main" val="1157687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Рисунок 4" descr="P51605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852" y="404664"/>
            <a:ext cx="5256584" cy="3942438"/>
          </a:xfrm>
          <a:prstGeom prst="rect">
            <a:avLst/>
          </a:prstGeom>
        </p:spPr>
      </p:pic>
      <p:pic>
        <p:nvPicPr>
          <p:cNvPr id="7" name="Рисунок 6" descr="PC1203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2924944"/>
            <a:ext cx="4583257" cy="368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948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Рисунок 5" descr="IMG_20180213_0934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17840"/>
            <a:ext cx="4716016" cy="3537012"/>
          </a:xfrm>
          <a:prstGeom prst="rect">
            <a:avLst/>
          </a:prstGeom>
        </p:spPr>
      </p:pic>
      <p:pic>
        <p:nvPicPr>
          <p:cNvPr id="8" name="Рисунок 7" descr="IMG_20180213_0911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96037" y="1196752"/>
            <a:ext cx="4050449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9481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Рисунок 5" descr="P81600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1118663"/>
            <a:ext cx="6549136" cy="496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19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4248472" cy="5832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57" y="476672"/>
            <a:ext cx="4275447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7017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962232"/>
              </p:ext>
            </p:extLst>
          </p:nvPr>
        </p:nvGraphicFramePr>
        <p:xfrm>
          <a:off x="2771800" y="980728"/>
          <a:ext cx="5832648" cy="5102608"/>
        </p:xfrm>
        <a:graphic>
          <a:graphicData uri="http://schemas.openxmlformats.org/drawingml/2006/table">
            <a:tbl>
              <a:tblPr firstRow="1" firstCol="1" bandRow="1"/>
              <a:tblGrid>
                <a:gridCol w="5832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490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Е. </a:t>
                      </a:r>
                      <a:r>
                        <a:rPr lang="ru-RU" sz="18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Чарушин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«Про Тюпу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»,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«Первая охота»;</a:t>
                      </a:r>
                      <a:endParaRPr lang="ru-RU" sz="18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С. Маршак «Усатый 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полосатый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»,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«Сказка 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 глупом мышонке», «...об умном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мышонке»,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«Детки в клетке»;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К. Ушинский «Петушок с семьёй», «Уточки»;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М. </a:t>
                      </a:r>
                      <a:r>
                        <a:rPr lang="ru-RU" sz="1800" b="1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Пляцковский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«Разноцветные зверята»;</a:t>
                      </a:r>
                      <a:endParaRPr lang="ru-RU" sz="18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Русская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народная сказки: «Кот, петух и лиса»,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«Коза-дереза», «Волк и семеро козлят» в обр. А.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Н. Толстого,    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Г. Остер «Котёнок Гав»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«Тили-бом», «Пошёл котик на Торжок» - </a:t>
                      </a:r>
                      <a:r>
                        <a:rPr lang="ru-RU" sz="1800" b="1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потешки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Рассказы, стихи, загадки, сказки о животных.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Заучивание наизусть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стихотворений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о животных.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20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u="sng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Безопасность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Чем помочь тебе, малыш?» (помощь в уходе за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домашними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животными),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«Не трогать незнакомых животных!», «Мой руки после ухода за животными!», «Не обижай животных!»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203848" y="602825"/>
            <a:ext cx="4245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 smtClean="0"/>
              <a:t>Чтение художественной литературы</a:t>
            </a:r>
            <a:endParaRPr lang="ru-RU" sz="2000" b="1" u="sng" dirty="0"/>
          </a:p>
        </p:txBody>
      </p:sp>
    </p:spTree>
    <p:extLst>
      <p:ext uri="{BB962C8B-B14F-4D97-AF65-F5344CB8AC3E}">
        <p14:creationId xmlns:p14="http://schemas.microsoft.com/office/powerpoint/2010/main" val="38422192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Рисунок 6" descr="P1310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8640"/>
            <a:ext cx="4608512" cy="3456384"/>
          </a:xfrm>
          <a:prstGeom prst="rect">
            <a:avLst/>
          </a:prstGeom>
        </p:spPr>
      </p:pic>
      <p:pic>
        <p:nvPicPr>
          <p:cNvPr id="8" name="Рисунок 7" descr="P51706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7931" y="2899961"/>
            <a:ext cx="4934549" cy="3625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225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831515"/>
              </p:ext>
            </p:extLst>
          </p:nvPr>
        </p:nvGraphicFramePr>
        <p:xfrm>
          <a:off x="2782175" y="1772816"/>
          <a:ext cx="5544616" cy="3505200"/>
        </p:xfrm>
        <a:graphic>
          <a:graphicData uri="http://schemas.openxmlformats.org/drawingml/2006/table">
            <a:tbl>
              <a:tblPr firstRow="1" firstCol="1" bandRow="1"/>
              <a:tblGrid>
                <a:gridCol w="55446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013480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НОД по рисованию «Щенок»,</a:t>
                      </a:r>
                      <a:r>
                        <a:rPr lang="ru-RU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«Кошечка»</a:t>
                      </a:r>
                      <a:endParaRPr lang="ru-RU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Аппликация: «Домик</a:t>
                      </a:r>
                      <a:r>
                        <a:rPr lang="ru-RU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для щенка», «Собачка»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НОД (лепка) «Покорми птичку».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НОД по конструированию «Заборчик для домашних животных».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поделок – аппликаций «Почтовый голубь».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Показ театра: «Весёлые зверята».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Проектная деятельность: «Домашние животные»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699792" y="1030489"/>
            <a:ext cx="5363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sng" dirty="0" smtClean="0"/>
              <a:t>Художественно-эстетическое развитие</a:t>
            </a:r>
            <a:endParaRPr lang="ru-RU" sz="2400" b="1" u="sng" dirty="0"/>
          </a:p>
        </p:txBody>
      </p:sp>
    </p:spTree>
    <p:extLst>
      <p:ext uri="{BB962C8B-B14F-4D97-AF65-F5344CB8AC3E}">
        <p14:creationId xmlns:p14="http://schemas.microsoft.com/office/powerpoint/2010/main" val="30119356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Рисунок 6" descr="P21605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4179" y="88582"/>
            <a:ext cx="4752528" cy="3564396"/>
          </a:xfrm>
          <a:prstGeom prst="rect">
            <a:avLst/>
          </a:prstGeom>
        </p:spPr>
      </p:pic>
      <p:pic>
        <p:nvPicPr>
          <p:cNvPr id="8" name="Рисунок 7" descr="IMG_20180216_1006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13789" y="3140968"/>
            <a:ext cx="4176464" cy="349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578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68" y="297192"/>
            <a:ext cx="7506556" cy="579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23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Рисунок 6" descr="P82300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4416491" cy="3312368"/>
          </a:xfrm>
          <a:prstGeom prst="rect">
            <a:avLst/>
          </a:prstGeom>
        </p:spPr>
      </p:pic>
      <p:pic>
        <p:nvPicPr>
          <p:cNvPr id="8" name="Рисунок 7" descr="P82300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80828" y="3212976"/>
            <a:ext cx="4656517" cy="349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0816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Рисунок 4" descr="P20505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7" y="161055"/>
            <a:ext cx="7144688" cy="6204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0816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21552"/>
            <a:ext cx="6336704" cy="516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401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0688"/>
            <a:ext cx="4320480" cy="32403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861048"/>
            <a:ext cx="4619730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6481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3" y="-15924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Рисунок 4" descr="IMG_20180517_0836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23" y="266604"/>
            <a:ext cx="4292321" cy="5034604"/>
          </a:xfrm>
          <a:prstGeom prst="rect">
            <a:avLst/>
          </a:prstGeom>
        </p:spPr>
      </p:pic>
      <p:pic>
        <p:nvPicPr>
          <p:cNvPr id="7" name="Рисунок 6" descr="IMG_20180517_0835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14348" y="1268760"/>
            <a:ext cx="4411178" cy="517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6481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798219"/>
              </p:ext>
            </p:extLst>
          </p:nvPr>
        </p:nvGraphicFramePr>
        <p:xfrm>
          <a:off x="2771800" y="1340768"/>
          <a:ext cx="5616624" cy="4503012"/>
        </p:xfrm>
        <a:graphic>
          <a:graphicData uri="http://schemas.openxmlformats.org/drawingml/2006/table">
            <a:tbl>
              <a:tblPr firstRow="1" firstCol="1" bandRow="1"/>
              <a:tblGrid>
                <a:gridCol w="56166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944216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Утренняя</a:t>
                      </a:r>
                      <a:r>
                        <a:rPr lang="ru-RU" sz="1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гимнастика: «Птички», «Кошечки – собачки», «Коза – дереза».</a:t>
                      </a:r>
                      <a:endParaRPr lang="ru-RU" sz="1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Защитники</a:t>
                      </a:r>
                      <a:r>
                        <a:rPr lang="ru-RU" sz="1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Отечества и их помощники».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П/игры: «Лохматый</a:t>
                      </a:r>
                      <a:r>
                        <a:rPr lang="ru-RU" sz="1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пёс», «Шёл козёл по лесу», «Волк и другие».</a:t>
                      </a: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7140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2000" b="1" u="sng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Работа с родителями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Рассматривание иллюстраций;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чтение книг о животных; 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Консультация</a:t>
                      </a:r>
                      <a:r>
                        <a:rPr lang="ru-RU" sz="1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для родителей: «Нравственно – патриотическое воспитание</a:t>
                      </a: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; 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Проектная деятельность «Домашние</a:t>
                      </a:r>
                      <a:r>
                        <a:rPr lang="ru-RU" sz="1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животные», </a:t>
                      </a: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составление рассказов.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оформление стен-газеты </a:t>
                      </a:r>
                      <a:r>
                        <a:rPr lang="ru-R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«Мой маленький друг».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771800" y="836712"/>
            <a:ext cx="54926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                Физическое развитие</a:t>
            </a:r>
            <a:endParaRPr lang="ru-RU" sz="2000" b="1" u="sng" dirty="0"/>
          </a:p>
        </p:txBody>
      </p:sp>
    </p:spTree>
    <p:extLst>
      <p:ext uri="{BB962C8B-B14F-4D97-AF65-F5344CB8AC3E}">
        <p14:creationId xmlns:p14="http://schemas.microsoft.com/office/powerpoint/2010/main" val="16406523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224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Рисунок 7" descr="IMG_20180216_1107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1364"/>
            <a:ext cx="4067944" cy="4466763"/>
          </a:xfrm>
          <a:prstGeom prst="rect">
            <a:avLst/>
          </a:prstGeom>
        </p:spPr>
      </p:pic>
      <p:pic>
        <p:nvPicPr>
          <p:cNvPr id="9" name="Рисунок 8" descr="P51605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51953" y="3588773"/>
            <a:ext cx="4224469" cy="3168352"/>
          </a:xfrm>
          <a:prstGeom prst="rect">
            <a:avLst/>
          </a:prstGeom>
        </p:spPr>
      </p:pic>
      <p:pic>
        <p:nvPicPr>
          <p:cNvPr id="10" name="Рисунок 9" descr="P516057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51953" y="240401"/>
            <a:ext cx="4224469" cy="334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50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Рисунок 5" descr="IMG_20180216_091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0"/>
            <a:ext cx="4557508" cy="5208580"/>
          </a:xfrm>
          <a:prstGeom prst="rect">
            <a:avLst/>
          </a:prstGeom>
        </p:spPr>
      </p:pic>
      <p:pic>
        <p:nvPicPr>
          <p:cNvPr id="7" name="Рисунок 6" descr="IMG_20180216_0917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6533" y="980727"/>
            <a:ext cx="4137467" cy="551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50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67" y="0"/>
            <a:ext cx="918922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01449" y="618623"/>
            <a:ext cx="4453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До новых встреч!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P51605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229339"/>
            <a:ext cx="8928180" cy="553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68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958</TotalTime>
  <Words>901</Words>
  <Application>Microsoft Office PowerPoint</Application>
  <PresentationFormat>Экран (4:3)</PresentationFormat>
  <Paragraphs>129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Формирование нравственно-патриотических представлений у детей младшего дошкольного возраста через ознакомление с животными родного края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Педагогический проект «Домашние животные»</dc:title>
  <dc:creator>Masha</dc:creator>
  <cp:lastModifiedBy>Admin</cp:lastModifiedBy>
  <cp:revision>89</cp:revision>
  <cp:lastPrinted>2018-05-17T15:37:46Z</cp:lastPrinted>
  <dcterms:created xsi:type="dcterms:W3CDTF">2013-11-20T17:42:25Z</dcterms:created>
  <dcterms:modified xsi:type="dcterms:W3CDTF">2019-02-20T09:21:37Z</dcterms:modified>
</cp:coreProperties>
</file>